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oppi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11" Type="http://schemas.openxmlformats.org/officeDocument/2006/relationships/slide" Target="slides/slide6.xml"/><Relationship Id="rId22" Type="http://schemas.openxmlformats.org/officeDocument/2006/relationships/font" Target="fonts/Poppins-boldItalic.fntdata"/><Relationship Id="rId10" Type="http://schemas.openxmlformats.org/officeDocument/2006/relationships/slide" Target="slides/slide5.xml"/><Relationship Id="rId21" Type="http://schemas.openxmlformats.org/officeDocument/2006/relationships/font" Target="fonts/Poppi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oppins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8ba8ad67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8ba8ad67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8ba8ad67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8ba8ad67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8ba8ad67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e8ba8ad67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8ba8ad67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8ba8ad67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e8ba8ad67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e8ba8ad67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e8ba8ad67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e8ba8ad67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e8ba8ad67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e8ba8ad67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8ba8ad67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e8ba8ad67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8ba8ad67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e8ba8ad67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8ba8ad67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8ba8ad67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8ba8ad67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8ba8ad67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8ba8ad67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8ba8ad67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8ba8ad67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8ba8ad67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4995" l="0" r="0" t="50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311700" y="575525"/>
            <a:ext cx="4237500" cy="1332000"/>
          </a:xfrm>
          <a:prstGeom prst="rect">
            <a:avLst/>
          </a:prstGeom>
          <a:solidFill>
            <a:srgbClr val="000000">
              <a:alpha val="28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467100" y="445025"/>
            <a:ext cx="1899000" cy="103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Köln</a:t>
            </a:r>
            <a:endParaRPr b="1" sz="5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9" name="Google Shape;59;p13"/>
          <p:cNvCxnSpPr/>
          <p:nvPr/>
        </p:nvCxnSpPr>
        <p:spPr>
          <a:xfrm>
            <a:off x="862725" y="1381150"/>
            <a:ext cx="947700" cy="1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3"/>
          <p:cNvSpPr txBox="1"/>
          <p:nvPr/>
        </p:nvSpPr>
        <p:spPr>
          <a:xfrm>
            <a:off x="311700" y="1476425"/>
            <a:ext cx="22098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Von Lars Baumann</a:t>
            </a:r>
            <a:endParaRPr b="1"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366100" y="637475"/>
            <a:ext cx="22779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Ein Dom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Ein Rhein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Ein viel zu heißer Sommer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3807300" y="583075"/>
            <a:ext cx="45087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Zum Dashboard …</a:t>
            </a:r>
            <a:endParaRPr b="1" sz="2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3807300" y="583075"/>
            <a:ext cx="46224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Wie kann es </a:t>
            </a:r>
            <a:r>
              <a:rPr b="1" lang="de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weitergehen</a:t>
            </a:r>
            <a:r>
              <a:rPr b="1" lang="de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b="1" sz="2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3807300" y="1186225"/>
            <a:ext cx="4869000" cy="1770600"/>
          </a:xfrm>
          <a:prstGeom prst="rect">
            <a:avLst/>
          </a:prstGeom>
          <a:solidFill>
            <a:srgbClr val="000000">
              <a:alpha val="28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 txBox="1"/>
          <p:nvPr/>
        </p:nvSpPr>
        <p:spPr>
          <a:xfrm>
            <a:off x="3812550" y="1186225"/>
            <a:ext cx="4858500" cy="172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Verwendung von einem Zeitreihenmodell (SARIMAX)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Untersuchung exogener Variablen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Integrierung mehrerer senseBoxen aus Köln um verschiedene Stadtteile abzudecken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Erweiterung aufs ganze Rheinland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Einführung von </a:t>
            </a: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Choropleth</a:t>
            </a: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-Karte für Temperatur  (Köln und Rheinland)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 b="18133" l="0" r="0" t="0"/>
          <a:stretch/>
        </p:blipFill>
        <p:spPr>
          <a:xfrm>
            <a:off x="-120700" y="0"/>
            <a:ext cx="93854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/>
          <p:nvPr/>
        </p:nvSpPr>
        <p:spPr>
          <a:xfrm>
            <a:off x="156300" y="205575"/>
            <a:ext cx="3903600" cy="1720200"/>
          </a:xfrm>
          <a:prstGeom prst="rect">
            <a:avLst/>
          </a:prstGeom>
          <a:solidFill>
            <a:srgbClr val="000000">
              <a:alpha val="28480"/>
            </a:srgbClr>
          </a:solidFill>
          <a:ln cap="flat" cmpd="sng" w="9525">
            <a:solidFill>
              <a:srgbClr val="F1F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 txBox="1"/>
          <p:nvPr/>
        </p:nvSpPr>
        <p:spPr>
          <a:xfrm>
            <a:off x="311700" y="463375"/>
            <a:ext cx="1899000" cy="103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2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Köln</a:t>
            </a:r>
            <a:endParaRPr b="1" sz="5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5" name="Google Shape;185;p24"/>
          <p:cNvCxnSpPr/>
          <p:nvPr/>
        </p:nvCxnSpPr>
        <p:spPr>
          <a:xfrm>
            <a:off x="707325" y="1399500"/>
            <a:ext cx="947700" cy="1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4"/>
          <p:cNvSpPr txBox="1"/>
          <p:nvPr/>
        </p:nvSpPr>
        <p:spPr>
          <a:xfrm>
            <a:off x="156300" y="1494775"/>
            <a:ext cx="22098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04775">
              <a:srgbClr val="000000">
                <a:alpha val="2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Von Lars Baumann</a:t>
            </a:r>
            <a:endParaRPr b="1"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2210700" y="655825"/>
            <a:ext cx="22779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04775">
              <a:srgbClr val="000000">
                <a:alpha val="2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Ein Dom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Ein Rhein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Ein viel zu heißer Sommer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1487250" y="155425"/>
            <a:ext cx="12417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04775">
              <a:srgbClr val="000000">
                <a:alpha val="2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Das war …</a:t>
            </a:r>
            <a:endParaRPr b="1"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156300" y="2139125"/>
            <a:ext cx="3903600" cy="475200"/>
          </a:xfrm>
          <a:prstGeom prst="rect">
            <a:avLst/>
          </a:prstGeom>
          <a:solidFill>
            <a:srgbClr val="000000">
              <a:alpha val="28480"/>
            </a:srgbClr>
          </a:solidFill>
          <a:ln cap="flat" cmpd="sng" w="9525">
            <a:solidFill>
              <a:srgbClr val="F1F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 txBox="1"/>
          <p:nvPr/>
        </p:nvSpPr>
        <p:spPr>
          <a:xfrm>
            <a:off x="156300" y="2164400"/>
            <a:ext cx="40164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04775">
              <a:srgbClr val="000000">
                <a:alpha val="2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Vielen Dank für die Aufmerksamkeit</a:t>
            </a:r>
            <a:endParaRPr b="1"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4172700" y="205575"/>
            <a:ext cx="1707300" cy="646500"/>
          </a:xfrm>
          <a:prstGeom prst="rect">
            <a:avLst/>
          </a:prstGeom>
          <a:solidFill>
            <a:srgbClr val="000000">
              <a:alpha val="28480"/>
            </a:srgbClr>
          </a:solidFill>
          <a:ln cap="flat" cmpd="sng" w="9525">
            <a:solidFill>
              <a:srgbClr val="F1F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 txBox="1"/>
          <p:nvPr/>
        </p:nvSpPr>
        <p:spPr>
          <a:xfrm>
            <a:off x="4172700" y="205575"/>
            <a:ext cx="22779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04775">
              <a:srgbClr val="000000">
                <a:alpha val="2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Bilder von Pexels.com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Icons von Flaticon.com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3807300" y="583075"/>
            <a:ext cx="15294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Das Ziel</a:t>
            </a:r>
            <a:endParaRPr b="1" sz="2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3807300" y="1183925"/>
            <a:ext cx="5025000" cy="3416400"/>
          </a:xfrm>
          <a:prstGeom prst="rect">
            <a:avLst/>
          </a:prstGeom>
          <a:solidFill>
            <a:srgbClr val="000000">
              <a:alpha val="28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3807300" y="1183925"/>
            <a:ext cx="24756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Erstellen eines Dashboards mit Live-Daten für die Temperaturdaten in Köln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037" y="2089026"/>
            <a:ext cx="4437524" cy="23107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3807300" y="583075"/>
            <a:ext cx="39594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Dafür brauchen wir …</a:t>
            </a:r>
            <a:endParaRPr b="1" sz="2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3807300" y="1183925"/>
            <a:ext cx="1616700" cy="2073300"/>
          </a:xfrm>
          <a:prstGeom prst="rect">
            <a:avLst/>
          </a:prstGeom>
          <a:solidFill>
            <a:srgbClr val="000000">
              <a:alpha val="28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3807300" y="1183925"/>
            <a:ext cx="16167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Datenquelle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5658775" y="1183925"/>
            <a:ext cx="1616700" cy="2073300"/>
          </a:xfrm>
          <a:prstGeom prst="rect">
            <a:avLst/>
          </a:prstGeom>
          <a:solidFill>
            <a:srgbClr val="000000">
              <a:alpha val="28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5658775" y="1183925"/>
            <a:ext cx="16167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Datenhaltung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7415700" y="1183925"/>
            <a:ext cx="1616700" cy="2073300"/>
          </a:xfrm>
          <a:prstGeom prst="rect">
            <a:avLst/>
          </a:prstGeom>
          <a:solidFill>
            <a:srgbClr val="000000">
              <a:alpha val="28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7415700" y="1183925"/>
            <a:ext cx="17283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Vorhersagemodell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3933950" y="1553225"/>
            <a:ext cx="1385100" cy="8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OpensenseMap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Verwendung der Box : CGN Sensor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5716675" y="1553225"/>
            <a:ext cx="1385100" cy="95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Lokales Dateiverzeichnis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Speicherung mit CSV-Dateien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413" y="2416513"/>
            <a:ext cx="759174" cy="75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0263" y="2416513"/>
            <a:ext cx="759174" cy="75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66688" y="2416513"/>
            <a:ext cx="759174" cy="75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7499400" y="1553225"/>
            <a:ext cx="1533000" cy="95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Lineares Regressionsmodell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Vorhersagen für 72h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3807300" y="583075"/>
            <a:ext cx="45087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Wie sehen die Daten aus?</a:t>
            </a:r>
            <a:endParaRPr b="1" sz="2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3807300" y="1183925"/>
            <a:ext cx="5025000" cy="3384900"/>
          </a:xfrm>
          <a:prstGeom prst="rect">
            <a:avLst/>
          </a:prstGeom>
          <a:solidFill>
            <a:srgbClr val="000000">
              <a:alpha val="28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3807300" y="1183925"/>
            <a:ext cx="46707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Temperaturdaten von März 2023 bis Juni 2024 - Stündliche Basis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550" y="1641988"/>
            <a:ext cx="3856500" cy="2437375"/>
          </a:xfrm>
          <a:prstGeom prst="rect">
            <a:avLst/>
          </a:prstGeom>
          <a:noFill/>
          <a:ln cap="flat" cmpd="sng" w="28575">
            <a:solidFill>
              <a:srgbClr val="1B1E2B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3807300" y="583075"/>
            <a:ext cx="45087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Wie sehen die Daten aus?</a:t>
            </a:r>
            <a:endParaRPr b="1" sz="2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3807300" y="1183925"/>
            <a:ext cx="5025000" cy="3384900"/>
          </a:xfrm>
          <a:prstGeom prst="rect">
            <a:avLst/>
          </a:prstGeom>
          <a:solidFill>
            <a:srgbClr val="000000">
              <a:alpha val="28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1550" y="1641975"/>
            <a:ext cx="3856500" cy="2437375"/>
          </a:xfrm>
          <a:prstGeom prst="rect">
            <a:avLst/>
          </a:prstGeom>
          <a:noFill/>
          <a:ln cap="flat" cmpd="sng" w="28575">
            <a:solidFill>
              <a:srgbClr val="1B1E2B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3807300" y="583075"/>
            <a:ext cx="45087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Das Modell - Linear</a:t>
            </a:r>
            <a:endParaRPr b="1" sz="2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3807300" y="1186225"/>
            <a:ext cx="5025000" cy="2805900"/>
          </a:xfrm>
          <a:prstGeom prst="rect">
            <a:avLst/>
          </a:prstGeom>
          <a:solidFill>
            <a:srgbClr val="000000">
              <a:alpha val="28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5304" y="1351350"/>
            <a:ext cx="2750700" cy="24756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" name="Google Shape;124;p18"/>
          <p:cNvSpPr txBox="1"/>
          <p:nvPr/>
        </p:nvSpPr>
        <p:spPr>
          <a:xfrm>
            <a:off x="3807300" y="1351350"/>
            <a:ext cx="1836000" cy="110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  <a:reflection blurRad="0" dir="0" dist="0" endA="0" fadeDir="0" kx="0" rotWithShape="0" algn="bl" stPos="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Das Modell verwendet drei Features: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Zwei Lag Features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Ein Rolling Mean Feature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3807300" y="583075"/>
            <a:ext cx="45087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Modell - Performance</a:t>
            </a:r>
            <a:endParaRPr b="1" sz="2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3448950" y="1186225"/>
            <a:ext cx="5229300" cy="3164400"/>
          </a:xfrm>
          <a:prstGeom prst="rect">
            <a:avLst/>
          </a:prstGeom>
          <a:solidFill>
            <a:srgbClr val="000000">
              <a:alpha val="28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4">
            <a:alphaModFix/>
          </a:blip>
          <a:srcRect b="6032" l="0" r="0" t="0"/>
          <a:stretch/>
        </p:blipFill>
        <p:spPr>
          <a:xfrm>
            <a:off x="3575210" y="1848737"/>
            <a:ext cx="4972875" cy="19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3575200" y="1254300"/>
            <a:ext cx="48585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Visualisierung der Vorhersagen im Vergleich zu den tatsächlichen Daten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3575200" y="3856550"/>
            <a:ext cx="48585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Mean Squared Error: 8.55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3807300" y="583075"/>
            <a:ext cx="41271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Problem bei Vorhersage</a:t>
            </a:r>
            <a:endParaRPr b="1" sz="2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3448950" y="1186225"/>
            <a:ext cx="5229300" cy="572700"/>
          </a:xfrm>
          <a:prstGeom prst="rect">
            <a:avLst/>
          </a:prstGeom>
          <a:solidFill>
            <a:srgbClr val="000000">
              <a:alpha val="28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3567875" y="1237575"/>
            <a:ext cx="48585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Wenn wir wirklich Daten in die Zukunft vorhersagen wollen mit einem linearen Modell, benötigen wir auch Feature-Werte </a:t>
            </a: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dafür!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3807300" y="583075"/>
            <a:ext cx="45087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Lösung</a:t>
            </a:r>
            <a:endParaRPr b="1" sz="2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3807300" y="1186225"/>
            <a:ext cx="4869000" cy="3164400"/>
          </a:xfrm>
          <a:prstGeom prst="rect">
            <a:avLst/>
          </a:prstGeom>
          <a:solidFill>
            <a:srgbClr val="000000">
              <a:alpha val="28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3812550" y="1186225"/>
            <a:ext cx="4858500" cy="95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 unsere Features primär auf Lags basieren, bauen wir unsere Feature-Matrix für die Zukunft selber.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Wir bekommen die Lag-Werte aus den Vorhersagen selber, wodurch weitere Vorhersagen gestützt werden.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575" y="2174275"/>
            <a:ext cx="3200451" cy="2022750"/>
          </a:xfrm>
          <a:prstGeom prst="rect">
            <a:avLst/>
          </a:prstGeom>
          <a:noFill/>
          <a:ln cap="flat" cmpd="sng" w="28575">
            <a:solidFill>
              <a:srgbClr val="1B1E2B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